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onsolas" pitchFamily="49" charset="0"/>
      <p:regular r:id="rId17"/>
      <p:bold r:id="rId18"/>
      <p:italic r:id="rId19"/>
      <p:boldItalic r:id="rId20"/>
    </p:embeddedFont>
    <p:embeddedFont>
      <p:font typeface="Fira Sans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-390" y="-1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44A78-96AB-4179-ABDD-3E643596669E}" type="datetimeFigureOut">
              <a:rPr lang="en-GB" smtClean="0"/>
              <a:t>25/02/2026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90F67-7DC2-4EDA-B3C5-98137CA25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19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-10-6.svg"/><Relationship Id="rId12" Type="http://schemas.openxmlformats.org/officeDocument/2006/relationships/image" Target="../media/image-10-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-10-3.svg"/><Relationship Id="rId15" Type="http://schemas.openxmlformats.org/officeDocument/2006/relationships/image" Target="../media/image-10-15.sv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analysis of 3,900 purchases to uncover spending patterns to guide business strategy and decision-making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23230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419350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23230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2419350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Reward repeat buyers to grow 'Loyal' segment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005489"/>
            <a:ext cx="4196358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6948" y="223230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2419350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362997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promotions with margin control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503622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 top-rated &amp; best-selling items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33550"/>
          </a:solidFill>
          <a:ln/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362" y="5036225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55362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  <p:sp>
        <p:nvSpPr>
          <p:cNvPr id="28" name="Rounded Rectangle 27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Rows &amp;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3,900 rows •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demographics, purchase details, shopping behaviour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37 nulls in Review Rating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1" y="2739"/>
            <a:ext cx="5389748" cy="822686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790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5353"/>
            <a:ext cx="4196358" cy="30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99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Import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49007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Loaded 3,900 purchase records using pandas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25353"/>
            <a:ext cx="4196358" cy="304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16962" y="2999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16962" y="349007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Handled 37 missing values in Review Rating via category median value</a:t>
            </a:r>
            <a:endParaRPr lang="en-US" sz="17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25353"/>
            <a:ext cx="4196358" cy="3048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40133" y="2999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9640133" y="3490079"/>
            <a:ext cx="4196358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Standardized column names; engineered the features: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8405"/>
            <a:ext cx="6407944" cy="3048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93790" y="5535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793790" y="602587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Verified data consistency (checking and removing a redundant column)</a:t>
            </a:r>
            <a:endParaRPr lang="en-US" sz="175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38405"/>
            <a:ext cx="6407944" cy="3048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7428548" y="5535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 Loading</a:t>
            </a:r>
            <a:endParaRPr lang="en-US" sz="2200" dirty="0"/>
          </a:p>
        </p:txBody>
      </p:sp>
      <p:sp>
        <p:nvSpPr>
          <p:cNvPr id="22" name="Text 10"/>
          <p:cNvSpPr/>
          <p:nvPr/>
        </p:nvSpPr>
        <p:spPr>
          <a:xfrm>
            <a:off x="7428548" y="602587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Exported cleaned DataFrame to PostgreSQL for business analysis</a:t>
            </a:r>
            <a:endParaRPr lang="en-US" sz="1750" dirty="0"/>
          </a:p>
        </p:txBody>
      </p:sp>
      <p:sp>
        <p:nvSpPr>
          <p:cNvPr id="23" name="Rounded Rectangle 22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0656"/>
            <a:ext cx="1133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Average Purchase Amount by Shipping Type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30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Focused comparison of average purchase amounts between Standard and Express shipping.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1117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47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Standard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96882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$58.46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221117"/>
            <a:ext cx="6408063" cy="1367909"/>
          </a:xfrm>
          <a:prstGeom prst="roundRect">
            <a:avLst>
              <a:gd name="adj" fmla="val 24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85842" y="347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Express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396882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$60.48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8441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 is approximately 3.46% higher than Standard.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462230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A022B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98701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74571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Note: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Express shipping customers have slightly higher average purchase amounts, which could indicate higher-value orders or a premium customer segment.</a:t>
            </a:r>
            <a:endParaRPr lang="en-US" sz="1750" dirty="0"/>
          </a:p>
        </p:txBody>
      </p:sp>
      <p:sp>
        <p:nvSpPr>
          <p:cNvPr id="14" name="Rounded Rectangle 13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1821418"/>
            <a:ext cx="5003602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Subscription Status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5" y="2976017"/>
            <a:ext cx="4998720" cy="273614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47537" y="4132280"/>
            <a:ext cx="560609" cy="157854"/>
          </a:xfrm>
          <a:prstGeom prst="roundRect">
            <a:avLst>
              <a:gd name="adj" fmla="val 81098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578" y="4171743"/>
            <a:ext cx="78927" cy="789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2236" y="4152011"/>
            <a:ext cx="363291" cy="11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Yes·27%</a:t>
            </a:r>
            <a:endParaRPr lang="en-US" sz="700" dirty="0"/>
          </a:p>
        </p:txBody>
      </p:sp>
      <p:sp>
        <p:nvSpPr>
          <p:cNvPr id="7" name="Text 3"/>
          <p:cNvSpPr/>
          <p:nvPr/>
        </p:nvSpPr>
        <p:spPr>
          <a:xfrm>
            <a:off x="4615355" y="4152011"/>
            <a:ext cx="240173" cy="11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·27%</a:t>
            </a:r>
            <a:endParaRPr lang="en-US" sz="700" dirty="0"/>
          </a:p>
        </p:txBody>
      </p:sp>
      <p:sp>
        <p:nvSpPr>
          <p:cNvPr id="8" name="Text 4"/>
          <p:cNvSpPr/>
          <p:nvPr/>
        </p:nvSpPr>
        <p:spPr>
          <a:xfrm>
            <a:off x="4646905" y="4152011"/>
            <a:ext cx="21171" cy="11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9" name="Shape 5"/>
          <p:cNvSpPr/>
          <p:nvPr/>
        </p:nvSpPr>
        <p:spPr>
          <a:xfrm>
            <a:off x="4347537" y="4342752"/>
            <a:ext cx="545296" cy="157854"/>
          </a:xfrm>
          <a:prstGeom prst="roundRect">
            <a:avLst>
              <a:gd name="adj" fmla="val 81098"/>
            </a:avLst>
          </a:prstGeom>
          <a:solidFill>
            <a:srgbClr val="FFFFFF">
              <a:alpha val="20000"/>
            </a:srgbClr>
          </a:solidFill>
          <a:ln w="7620">
            <a:solidFill>
              <a:srgbClr val="000000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578" y="4382215"/>
            <a:ext cx="78927" cy="789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92236" y="4362484"/>
            <a:ext cx="347979" cy="118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No·73%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4600042" y="4362484"/>
            <a:ext cx="240173" cy="118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·73%</a:t>
            </a:r>
            <a:endParaRPr lang="en-US" sz="700" dirty="0"/>
          </a:p>
        </p:txBody>
      </p:sp>
      <p:sp>
        <p:nvSpPr>
          <p:cNvPr id="13" name="Text 8"/>
          <p:cNvSpPr/>
          <p:nvPr/>
        </p:nvSpPr>
        <p:spPr>
          <a:xfrm>
            <a:off x="4631593" y="4362484"/>
            <a:ext cx="21170" cy="118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00" dirty="0">
                <a:solidFill>
                  <a:srgbClr val="DAD1E6"/>
                </a:solidFill>
                <a:latin typeface="-apple-system, BlinkMacSystemFont, Segoe UI, Roboto, Helvetica Neue, Arial, sans-serif Medium" pitchFamily="34" charset="0"/>
                <a:ea typeface="-apple-system, BlinkMacSystemFont, Segoe UI, Roboto, Helvetica Neue, Arial, sans-serif Medium" pitchFamily="34" charset="-122"/>
                <a:cs typeface="-apple-system, BlinkMacSystemFont, Segoe UI, Roboto, Helvetica Neue, Arial, sans-serif Medium" pitchFamily="34" charset="-120"/>
              </a:rPr>
              <a:t>·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6195060" y="2870478"/>
            <a:ext cx="774239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95060" y="3370421"/>
            <a:ext cx="3782854" cy="1236583"/>
          </a:xfrm>
          <a:prstGeom prst="roundRect">
            <a:avLst>
              <a:gd name="adj" fmla="val 2428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18064" y="3593425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418064" y="4082653"/>
            <a:ext cx="333684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27%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10154483" y="3370421"/>
            <a:ext cx="3782973" cy="1236583"/>
          </a:xfrm>
          <a:prstGeom prst="roundRect">
            <a:avLst>
              <a:gd name="adj" fmla="val 2428"/>
            </a:avLst>
          </a:prstGeom>
          <a:solidFill>
            <a:srgbClr val="241631"/>
          </a:solidFill>
          <a:ln w="22860">
            <a:solidFill>
              <a:srgbClr val="5C4E69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10377487" y="3593425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10377487" y="4082653"/>
            <a:ext cx="333696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73%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700445" y="6106716"/>
            <a:ext cx="13229511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Subscription adoption is low. Only 27% of users are subscribed. </a:t>
            </a:r>
            <a:endParaRPr lang="en-US" sz="1550" dirty="0"/>
          </a:p>
        </p:txBody>
      </p:sp>
      <p:sp>
        <p:nvSpPr>
          <p:cNvPr id="22" name="Rounded Rectangle 21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94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5 Products with Highest Discount Purchase Rate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12" y="3196386"/>
            <a:ext cx="8717255" cy="25230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968722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4A022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305193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6252210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products are highly </a:t>
            </a: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discount-dependent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may require a strategic pricing review to optimize profitability.</a:t>
            </a:r>
            <a:endParaRPr lang="en-US" sz="1750" dirty="0"/>
          </a:p>
        </p:txBody>
      </p:sp>
      <p:sp>
        <p:nvSpPr>
          <p:cNvPr id="7" name="Rounded Rectangle 6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396" y="2299097"/>
            <a:ext cx="1324760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6" y="3038532"/>
            <a:ext cx="4320540" cy="23649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04259" y="3387923"/>
            <a:ext cx="5431393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Top Products &amp; Ratings</a:t>
            </a:r>
            <a:endParaRPr lang="en-US" sz="3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59" y="4198739"/>
            <a:ext cx="587454" cy="5874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06741" y="4198739"/>
            <a:ext cx="186821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Gloves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06741" y="4679394"/>
            <a:ext cx="186821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Avg rating 3.86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977" y="4198739"/>
            <a:ext cx="587454" cy="5874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92458" y="4198739"/>
            <a:ext cx="186821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Sandals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192458" y="4679394"/>
            <a:ext cx="186821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Avg rating 3.84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5695" y="4198739"/>
            <a:ext cx="587573" cy="5875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2078295" y="4198739"/>
            <a:ext cx="186821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Boots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2078295" y="4679394"/>
            <a:ext cx="1868210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Avg rating 3.82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691396" y="5789652"/>
            <a:ext cx="13247608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5" name="Rounded Rectangle 14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68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and Sales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19306"/>
            <a:ext cx="2411968" cy="14906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3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38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Male: $157,890 — Female: $75,191 (male customers account for ~67.7% of revenue)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019306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93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28387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Clothing ~100K; Accessories ~70K; Footwear ~40K; Outerwear ~20K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019306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93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Sales by Age Group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28387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Young adult ~1000; Middle-aged ~800; Senior ~600; Adult ~500</a:t>
            </a:r>
            <a:endParaRPr lang="en-US" sz="1750" dirty="0"/>
          </a:p>
        </p:txBody>
      </p:sp>
      <p:sp>
        <p:nvSpPr>
          <p:cNvPr id="12" name="Rounded Rectangle 11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813"/>
            <a:ext cx="5953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0857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3,116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39089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767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Loyal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920145" y="380857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701</a:t>
            </a:r>
            <a:endParaRPr lang="en-US" sz="4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35" y="2390894"/>
            <a:ext cx="3402330" cy="34023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0767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362248" y="3808571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83</a:t>
            </a:r>
            <a:endParaRPr lang="en-US" sz="4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138" y="2390894"/>
            <a:ext cx="3402330" cy="34023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07671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6947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 buyers (&gt;5 prev purchases): subscription overlap shows many non-subscribers</a:t>
            </a:r>
            <a:endParaRPr lang="en-US" sz="1750" dirty="0"/>
          </a:p>
        </p:txBody>
      </p:sp>
      <p:sp>
        <p:nvSpPr>
          <p:cNvPr id="13" name="Rounded Rectangle 12"/>
          <p:cNvSpPr/>
          <p:nvPr/>
        </p:nvSpPr>
        <p:spPr>
          <a:xfrm>
            <a:off x="12862560" y="7782560"/>
            <a:ext cx="1615440" cy="325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Prepared by </a:t>
            </a:r>
            <a:r>
              <a:rPr lang="en-US" sz="1200" b="1" dirty="0" smtClean="0">
                <a:solidFill>
                  <a:schemeClr val="tx1"/>
                </a:solidFill>
              </a:rPr>
              <a:t>Joseph O.</a:t>
            </a:r>
            <a:endParaRPr lang="en-GB" sz="1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418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Fira Sans</vt:lpstr>
      <vt:lpstr>Inconsolata Bold</vt:lpstr>
      <vt:lpstr>-apple-system, BlinkMacSystemFont, Segoe UI, Roboto, Helvetica Neue, Arial, sans-serif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Ademola</dc:creator>
  <cp:lastModifiedBy>Ademola</cp:lastModifiedBy>
  <cp:revision>4</cp:revision>
  <dcterms:created xsi:type="dcterms:W3CDTF">2026-02-25T02:14:03Z</dcterms:created>
  <dcterms:modified xsi:type="dcterms:W3CDTF">2026-02-25T02:33:28Z</dcterms:modified>
</cp:coreProperties>
</file>